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80" r:id="rId5"/>
    <p:sldId id="261" r:id="rId6"/>
    <p:sldId id="262" r:id="rId7"/>
    <p:sldId id="263" r:id="rId8"/>
    <p:sldId id="264" r:id="rId9"/>
    <p:sldId id="266" r:id="rId10"/>
    <p:sldId id="267" r:id="rId11"/>
    <p:sldId id="268" r:id="rId12"/>
    <p:sldId id="269" r:id="rId13"/>
    <p:sldId id="270" r:id="rId14"/>
    <p:sldId id="274" r:id="rId15"/>
    <p:sldId id="275" r:id="rId16"/>
    <p:sldId id="272" r:id="rId17"/>
    <p:sldId id="273" r:id="rId18"/>
    <p:sldId id="276" r:id="rId19"/>
    <p:sldId id="277" r:id="rId20"/>
    <p:sldId id="278" r:id="rId21"/>
    <p:sldId id="279" r:id="rId22"/>
    <p:sldId id="281" r:id="rId23"/>
    <p:sldId id="282"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00F96142-6195-447D-A27D-62BC3615EBCC}" type="datetimeFigureOut">
              <a:rPr lang="ru-RU" smtClean="0"/>
              <a:pPr/>
              <a:t>15.04.2012</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6EB4FB7-1839-4BB1-9D92-40A958AF0EAA}"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F96142-6195-447D-A27D-62BC3615EBCC}" type="datetimeFigureOut">
              <a:rPr lang="ru-RU" smtClean="0"/>
              <a:pPr/>
              <a:t>15.04.2012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6EB4FB7-1839-4BB1-9D92-40A958AF0EA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F96142-6195-447D-A27D-62BC3615EBCC}" type="datetimeFigureOut">
              <a:rPr lang="ru-RU" smtClean="0"/>
              <a:pPr/>
              <a:t>15.04.2012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6EB4FB7-1839-4BB1-9D92-40A958AF0EA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0F96142-6195-447D-A27D-62BC3615EBCC}" type="datetimeFigureOut">
              <a:rPr lang="ru-RU" smtClean="0"/>
              <a:pPr/>
              <a:t>15.04.2012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E6EB4FB7-1839-4BB1-9D92-40A958AF0EA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00F96142-6195-447D-A27D-62BC3615EBCC}" type="datetimeFigureOut">
              <a:rPr lang="ru-RU" smtClean="0"/>
              <a:pPr/>
              <a:t>15.04.2012</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6EB4FB7-1839-4BB1-9D92-40A958AF0EAA}"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0F96142-6195-447D-A27D-62BC3615EBCC}" type="datetimeFigureOut">
              <a:rPr lang="ru-RU" smtClean="0"/>
              <a:pPr/>
              <a:t>15.04.2012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E6EB4FB7-1839-4BB1-9D92-40A958AF0EAA}"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0F96142-6195-447D-A27D-62BC3615EBCC}" type="datetimeFigureOut">
              <a:rPr lang="ru-RU" smtClean="0"/>
              <a:pPr/>
              <a:t>15.04.2012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E6EB4FB7-1839-4BB1-9D92-40A958AF0EA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0F96142-6195-447D-A27D-62BC3615EBCC}" type="datetimeFigureOut">
              <a:rPr lang="ru-RU" smtClean="0"/>
              <a:pPr/>
              <a:t>15.04.2012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E6EB4FB7-1839-4BB1-9D92-40A958AF0EAA}"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0F96142-6195-447D-A27D-62BC3615EBCC}" type="datetimeFigureOut">
              <a:rPr lang="ru-RU" smtClean="0"/>
              <a:pPr/>
              <a:t>15.04.2012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E6EB4FB7-1839-4BB1-9D92-40A958AF0EA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00F96142-6195-447D-A27D-62BC3615EBCC}" type="datetimeFigureOut">
              <a:rPr lang="ru-RU" smtClean="0"/>
              <a:pPr/>
              <a:t>15.04.2012</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6EB4FB7-1839-4BB1-9D92-40A958AF0EAA}"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00F96142-6195-447D-A27D-62BC3615EBCC}" type="datetimeFigureOut">
              <a:rPr lang="ru-RU" smtClean="0"/>
              <a:pPr/>
              <a:t>15.04.2012</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6EB4FB7-1839-4BB1-9D92-40A958AF0EAA}"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0F96142-6195-447D-A27D-62BC3615EBCC}" type="datetimeFigureOut">
              <a:rPr lang="ru-RU" smtClean="0"/>
              <a:pPr/>
              <a:t>15.04.2012</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6EB4FB7-1839-4BB1-9D92-40A958AF0EAA}"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Столыпин Петр Аркадьевич</a:t>
            </a:r>
            <a:endParaRPr lang="ru-RU" dirty="0"/>
          </a:p>
        </p:txBody>
      </p:sp>
      <p:sp>
        <p:nvSpPr>
          <p:cNvPr id="3" name="Подзаголовок 2"/>
          <p:cNvSpPr>
            <a:spLocks noGrp="1"/>
          </p:cNvSpPr>
          <p:nvPr>
            <p:ph type="subTitle" idx="1"/>
          </p:nvPr>
        </p:nvSpPr>
        <p:spPr/>
        <p:txBody>
          <a:bodyPr/>
          <a:lstStyle/>
          <a:p>
            <a:r>
              <a:rPr lang="ru-RU" dirty="0" smtClean="0"/>
              <a:t>14 апреля 1862</a:t>
            </a:r>
            <a:endParaRPr lang="ru-RU" dirty="0"/>
          </a:p>
        </p:txBody>
      </p:sp>
      <p:pic>
        <p:nvPicPr>
          <p:cNvPr id="1026" name="Picture 2" descr="C:\Users\Александр\Desktop\428px-Pyotr_Stolypin_LOC_07327.jpg"/>
          <p:cNvPicPr>
            <a:picLocks noChangeAspect="1" noChangeArrowheads="1"/>
          </p:cNvPicPr>
          <p:nvPr/>
        </p:nvPicPr>
        <p:blipFill>
          <a:blip r:embed="rId2" cstate="print"/>
          <a:srcRect/>
          <a:stretch>
            <a:fillRect/>
          </a:stretch>
        </p:blipFill>
        <p:spPr bwMode="auto">
          <a:xfrm>
            <a:off x="395536" y="2924944"/>
            <a:ext cx="2627784" cy="367766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Аграрная реформа</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332656"/>
            <a:ext cx="8064896" cy="5632311"/>
          </a:xfrm>
          <a:prstGeom prst="rect">
            <a:avLst/>
          </a:prstGeom>
        </p:spPr>
        <p:txBody>
          <a:bodyPr wrap="square">
            <a:spAutoFit/>
          </a:bodyPr>
          <a:lstStyle/>
          <a:p>
            <a:r>
              <a:rPr lang="ru-RU" dirty="0"/>
              <a:t>Экономическое положение русского крестьянства после крестьянской реформы 1861 года оставалось тяжёлым. Земледельческое население 50 губерний Европейской России, составлявшее в 1860-х годах около 50 миллионов человек, возросло к 1900 году до 86 миллионов, вследствие чего земельные наделы крестьян, составлявшие в 60-х годах в среднем 4,8 десятин на душу мужского населения, сократились к концу века до среднего размера 2,8 десятин. При этом </a:t>
            </a:r>
            <a:r>
              <a:rPr lang="ru-RU" dirty="0" smtClean="0"/>
              <a:t>производительность </a:t>
            </a:r>
            <a:r>
              <a:rPr lang="ru-RU" dirty="0"/>
              <a:t>труда крестьян в Российской империи была крайне </a:t>
            </a:r>
            <a:r>
              <a:rPr lang="ru-RU" dirty="0" smtClean="0"/>
              <a:t>низкой.</a:t>
            </a:r>
            <a:endParaRPr lang="ru-RU" dirty="0"/>
          </a:p>
          <a:p>
            <a:r>
              <a:rPr lang="ru-RU" dirty="0"/>
              <a:t>Причиной низкой производительности крестьянского труда была система сельского хозяйства. Прежде всего, это были устаревшие трёхполье и чересполосица, при которых треть пахотной земли «гуляла» под паром, а крестьянин обрабатывал узкие полоски земли, находившиеся на расстоянии друг от друга. Кроме того, земля не принадлежала крестьянину на правах собственности. Ею распоряжалась община («мир»), которая распределяла её по «душам», по «едокам», по «работникам» или каким-либо иным способом (из 138 </a:t>
            </a:r>
            <a:r>
              <a:rPr lang="ru-RU" dirty="0" err="1"/>
              <a:t>млн</a:t>
            </a:r>
            <a:r>
              <a:rPr lang="ru-RU" dirty="0"/>
              <a:t> десятин надельных земель около 115 </a:t>
            </a:r>
            <a:r>
              <a:rPr lang="ru-RU" dirty="0" err="1"/>
              <a:t>млн</a:t>
            </a:r>
            <a:r>
              <a:rPr lang="ru-RU" dirty="0"/>
              <a:t> являлись общинными). Только в западных областях крестьянские земли находились во владении своих хозяев. При этом </a:t>
            </a:r>
            <a:r>
              <a:rPr lang="ru-RU" dirty="0" smtClean="0"/>
              <a:t>урожайность в </a:t>
            </a:r>
            <a:r>
              <a:rPr lang="ru-RU" dirty="0"/>
              <a:t>этих губерниях была выше, не было случаев голода при </a:t>
            </a:r>
            <a:r>
              <a:rPr lang="ru-RU" dirty="0" smtClean="0"/>
              <a:t>неурожаях. </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208912" cy="3139321"/>
          </a:xfrm>
          <a:prstGeom prst="rect">
            <a:avLst/>
          </a:prstGeom>
        </p:spPr>
        <p:txBody>
          <a:bodyPr wrap="square">
            <a:spAutoFit/>
          </a:bodyPr>
          <a:lstStyle/>
          <a:p>
            <a:r>
              <a:rPr lang="ru-RU" dirty="0" smtClean="0"/>
              <a:t>Эта ситуация была хорошо известна Столыпину, который более 10 лет провёл в западных губерниях.</a:t>
            </a:r>
          </a:p>
          <a:p>
            <a:r>
              <a:rPr lang="ru-RU" dirty="0" smtClean="0"/>
              <a:t>Началом реформы явился указ от 9 ноября 1906 года «О дополнении некоторых постановлений действующего закона, касающихся крестьянского землевладения и землепользования». Указом был провозглашён широкий комплекс мер по разрушению коллективного землевладения сельского общества и созданию класса крестьян — полноправных собственников земли. В указе было обозначено, что </a:t>
            </a:r>
            <a:r>
              <a:rPr lang="ru-RU" i="1" dirty="0" smtClean="0"/>
              <a:t>«каждый домохозяин, владеющий землёй на общинном праве, может во всякое время требовать укрепления за собой в личную собственность причитающейся ему части из означенной земли»</a:t>
            </a:r>
            <a:r>
              <a:rPr lang="ru-RU" dirty="0" smtClean="0"/>
              <a:t>.</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404664"/>
            <a:ext cx="6840760" cy="369332"/>
          </a:xfrm>
          <a:prstGeom prst="rect">
            <a:avLst/>
          </a:prstGeom>
        </p:spPr>
        <p:txBody>
          <a:bodyPr wrap="square">
            <a:spAutoFit/>
          </a:bodyPr>
          <a:lstStyle/>
          <a:p>
            <a:r>
              <a:rPr lang="ru-RU" dirty="0"/>
              <a:t>Реформа разворачивалась в нескольких </a:t>
            </a:r>
            <a:r>
              <a:rPr lang="ru-RU" dirty="0" smtClean="0"/>
              <a:t>направлениях.</a:t>
            </a:r>
            <a:endParaRPr lang="ru-RU" dirty="0"/>
          </a:p>
        </p:txBody>
      </p:sp>
      <p:sp>
        <p:nvSpPr>
          <p:cNvPr id="5" name="Прямоугольник 4"/>
          <p:cNvSpPr/>
          <p:nvPr/>
        </p:nvSpPr>
        <p:spPr>
          <a:xfrm>
            <a:off x="251520" y="1412776"/>
            <a:ext cx="8605464" cy="4401205"/>
          </a:xfrm>
          <a:prstGeom prst="rect">
            <a:avLst/>
          </a:prstGeom>
        </p:spPr>
        <p:txBody>
          <a:bodyPr wrap="square">
            <a:spAutoFit/>
          </a:bodyPr>
          <a:lstStyle/>
          <a:p>
            <a:pPr>
              <a:buFont typeface="Arial" pitchFamily="34" charset="0"/>
              <a:buChar char="•"/>
            </a:pPr>
            <a:r>
              <a:rPr lang="ru-RU" sz="1400" dirty="0"/>
              <a:t>Повышение качества прав собственности крестьян на землю, состоявшее, прежде всего, в замене коллективной и ограниченной собственности на землю сельских обществ полноценной частной собственностью отдельных крестьян-домохозяев. Мероприятия в этом направлении носили административно-правовой характер;</a:t>
            </a:r>
          </a:p>
          <a:p>
            <a:pPr>
              <a:buFont typeface="Arial" pitchFamily="34" charset="0"/>
              <a:buChar char="•"/>
            </a:pPr>
            <a:r>
              <a:rPr lang="ru-RU" sz="1400" dirty="0"/>
              <a:t>Искоренение устаревших сословных гражданско-правовых ограничений, препятствовавших эффективной хозяйственной деятельности крестьян;</a:t>
            </a:r>
          </a:p>
          <a:p>
            <a:pPr>
              <a:buFont typeface="Arial" pitchFamily="34" charset="0"/>
              <a:buChar char="•"/>
            </a:pPr>
            <a:r>
              <a:rPr lang="ru-RU" sz="1400" dirty="0"/>
              <a:t>Повышение эффективности крестьянского сельского хозяйства; правительственные мероприятия состояли в поощрении выделения крестьянам-собственникам участков «к одному месту» (отруба, хутора), что требовало проведения государством большого объёма сложных и дорогостоящих землеустроительных работ по </a:t>
            </a:r>
            <a:r>
              <a:rPr lang="ru-RU" sz="1400" dirty="0" err="1"/>
              <a:t>разверстанию</a:t>
            </a:r>
            <a:r>
              <a:rPr lang="ru-RU" sz="1400" dirty="0"/>
              <a:t> чересполосных общинных земель;</a:t>
            </a:r>
          </a:p>
          <a:p>
            <a:pPr>
              <a:buFont typeface="Arial" pitchFamily="34" charset="0"/>
              <a:buChar char="•"/>
            </a:pPr>
            <a:r>
              <a:rPr lang="ru-RU" sz="1400" dirty="0"/>
              <a:t>Поощрение покупки частновладельческих (прежде всего, помещичьих) земель крестьянами через Крестьянский поземельный банк. Вводилось льготное кредитование. Столыпин считал, что таким образом всё государство берёт на себя обязательства по улучшению жизни крестьян, а не перекладывает их на плечи немногочисленного класса </a:t>
            </a:r>
            <a:r>
              <a:rPr lang="ru-RU" sz="1400" dirty="0" smtClean="0"/>
              <a:t>помещиков;</a:t>
            </a:r>
            <a:endParaRPr lang="ru-RU" sz="1400" dirty="0"/>
          </a:p>
          <a:p>
            <a:pPr>
              <a:buFont typeface="Arial" pitchFamily="34" charset="0"/>
              <a:buChar char="•"/>
            </a:pPr>
            <a:r>
              <a:rPr lang="ru-RU" sz="1400" dirty="0"/>
              <a:t>Поощрение наращивания оборотных средств крестьянских хозяйств через кредитование во всех формах (банковское кредитование под залог земли, ссуды членам кооперативов и товариществ);</a:t>
            </a:r>
          </a:p>
          <a:p>
            <a:r>
              <a:rPr lang="ru-RU" sz="1400" dirty="0"/>
              <a:t>Расширение прямого субсидирования мероприятий так называемой «агрономической помощи» (агрономическое консультирование, просветительные мероприятия, содержание опытных и образцовых хозяйств, торговля современным оборудованием и удобрениями);</a:t>
            </a:r>
          </a:p>
          <a:p>
            <a:pPr>
              <a:buFont typeface="Arial" pitchFamily="34" charset="0"/>
              <a:buChar char="•"/>
            </a:pPr>
            <a:r>
              <a:rPr lang="ru-RU" sz="1400" dirty="0"/>
              <a:t>Поддержка кооперативов и товариществ крестьян.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Сибирская политика</a:t>
            </a:r>
            <a:endParaRPr lang="ru-RU" dirty="0"/>
          </a:p>
        </p:txBody>
      </p:sp>
      <p:sp>
        <p:nvSpPr>
          <p:cNvPr id="3" name="Подзаголовок 2"/>
          <p:cNvSpPr>
            <a:spLocks noGrp="1"/>
          </p:cNvSpPr>
          <p:nvPr>
            <p:ph type="subTitle" idx="1"/>
          </p:nvPr>
        </p:nvSpPr>
        <p:spPr/>
        <p:txBody>
          <a:bodyPr/>
          <a:lstStyle/>
          <a:p>
            <a:r>
              <a:rPr lang="ru-RU" dirty="0" smtClean="0"/>
              <a:t>«</a:t>
            </a:r>
            <a:r>
              <a:rPr lang="ru-RU" dirty="0" err="1" smtClean="0"/>
              <a:t>Столыпинские</a:t>
            </a:r>
            <a:r>
              <a:rPr lang="ru-RU" dirty="0" smtClean="0"/>
              <a:t> вагоны»</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568952" cy="5909310"/>
          </a:xfrm>
          <a:prstGeom prst="rect">
            <a:avLst/>
          </a:prstGeom>
        </p:spPr>
        <p:txBody>
          <a:bodyPr wrap="square">
            <a:spAutoFit/>
          </a:bodyPr>
          <a:lstStyle/>
          <a:p>
            <a:r>
              <a:rPr lang="ru-RU" dirty="0"/>
              <a:t>В 1910 году Столыпин вместе с </a:t>
            </a:r>
            <a:r>
              <a:rPr lang="ru-RU" dirty="0" err="1"/>
              <a:t>главноуправляющим</a:t>
            </a:r>
            <a:r>
              <a:rPr lang="ru-RU" dirty="0"/>
              <a:t> земледелием и землеустройством Кривошеиным совершили инспекционную поездку в Западную Сибирь и Поволжье.</a:t>
            </a:r>
          </a:p>
          <a:p>
            <a:r>
              <a:rPr lang="ru-RU" dirty="0"/>
              <a:t>Политика Столыпина относительно Сибири состояла в поощрении переселения на её незаселённые просторы крестьян из европейской части России. Это переселение было частью аграрной реформы. В Сибирь переселились около 3 </a:t>
            </a:r>
            <a:r>
              <a:rPr lang="ru-RU" dirty="0" err="1"/>
              <a:t>млн</a:t>
            </a:r>
            <a:r>
              <a:rPr lang="ru-RU" dirty="0"/>
              <a:t> </a:t>
            </a:r>
            <a:r>
              <a:rPr lang="ru-RU" dirty="0" smtClean="0"/>
              <a:t>человек. </a:t>
            </a:r>
            <a:r>
              <a:rPr lang="ru-RU" dirty="0"/>
              <a:t>Только в Алтайском крае во время проводимых реформ было основано 3415 населённых пунктов, в которых поселились свыше 600 тысяч крестьян из европейской части России, составивших 22 % жителей округа. Они ввели в оборот 3,4 </a:t>
            </a:r>
            <a:r>
              <a:rPr lang="ru-RU" dirty="0" err="1"/>
              <a:t>млн</a:t>
            </a:r>
            <a:r>
              <a:rPr lang="ru-RU" dirty="0"/>
              <a:t> десятин пустующих </a:t>
            </a:r>
            <a:r>
              <a:rPr lang="ru-RU" dirty="0" smtClean="0"/>
              <a:t>земель.</a:t>
            </a:r>
            <a:endParaRPr lang="ru-RU" dirty="0"/>
          </a:p>
          <a:p>
            <a:r>
              <a:rPr lang="ru-RU" dirty="0"/>
              <a:t>Для переселенцев в 1910 году были созданы специальные железнодорожные вагоны. От обычных они отличались тем, что одна их часть во всю ширину вагона предназначалась для крестьянского скота и </a:t>
            </a:r>
            <a:r>
              <a:rPr lang="ru-RU" dirty="0" smtClean="0"/>
              <a:t>инвентаря. </a:t>
            </a:r>
            <a:r>
              <a:rPr lang="ru-RU" dirty="0"/>
              <a:t>Позднее, при советской власти, в этих вагонах были поставлены решетки, сами вагоны стали использоваться уже для принудительной высылки кулаков и иного «контрреволюционного элемента» в Сибирь и Среднюю Азию. Со временем же они были полностью </a:t>
            </a:r>
            <a:r>
              <a:rPr lang="ru-RU" dirty="0" err="1"/>
              <a:t>перепредназначены</a:t>
            </a:r>
            <a:r>
              <a:rPr lang="ru-RU" dirty="0"/>
              <a:t> для перевозки заключенных.</a:t>
            </a:r>
          </a:p>
          <a:p>
            <a:r>
              <a:rPr lang="ru-RU" dirty="0"/>
              <a:t>В связи с этим данный тип вагонов приобрёл дурную славу. При этом сам вагон, имевший официальное название </a:t>
            </a:r>
            <a:r>
              <a:rPr lang="ru-RU" dirty="0" err="1"/>
              <a:t>вагонзак</a:t>
            </a:r>
            <a:r>
              <a:rPr lang="ru-RU" dirty="0"/>
              <a:t> (вагон для заключённых) получил название «</a:t>
            </a:r>
            <a:r>
              <a:rPr lang="ru-RU" dirty="0" err="1"/>
              <a:t>столыпинского</a:t>
            </a:r>
            <a:r>
              <a:rPr lang="ru-RU" dirty="0"/>
              <a:t>». В «Архипелаге ГУЛАГ» А. Солженицын так описывает историю возникновения </a:t>
            </a:r>
            <a:r>
              <a:rPr lang="ru-RU" dirty="0" smtClean="0"/>
              <a:t>термина.</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Внешняя политика</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064896" cy="5909310"/>
          </a:xfrm>
          <a:prstGeom prst="rect">
            <a:avLst/>
          </a:prstGeom>
        </p:spPr>
        <p:txBody>
          <a:bodyPr wrap="square">
            <a:spAutoFit/>
          </a:bodyPr>
          <a:lstStyle/>
          <a:p>
            <a:r>
              <a:rPr lang="ru-RU" dirty="0"/>
              <a:t>Столыпин поставил себе за правило не вмешиваться в иностранную </a:t>
            </a:r>
            <a:r>
              <a:rPr lang="ru-RU" dirty="0" smtClean="0"/>
              <a:t>политику. </a:t>
            </a:r>
            <a:r>
              <a:rPr lang="ru-RU" dirty="0"/>
              <a:t>Однако во время Боснийского кризиса 1909 года понадобилось прямое вмешательство премьер-министра. Кризис угрожал перерасти в войну с участием балканских государств, Австро-Венгерской, Германской и Российской империй. Позиция премьер-министра заключалась в том, что страна к войне не готова, и военного конфликта следует избежать любыми способами. В конечном итоге, кризис завершился моральным поражением России. После описываемых событий Столыпин настоял на увольнении министра иностранных дел </a:t>
            </a:r>
            <a:r>
              <a:rPr lang="ru-RU" dirty="0" err="1" smtClean="0"/>
              <a:t>Извольского</a:t>
            </a:r>
            <a:r>
              <a:rPr lang="ru-RU" dirty="0" smtClean="0"/>
              <a:t>.</a:t>
            </a:r>
            <a:endParaRPr lang="ru-RU" dirty="0"/>
          </a:p>
          <a:p>
            <a:r>
              <a:rPr lang="ru-RU" dirty="0"/>
              <a:t>Интерес представляет отношение к Столыпину кайзера Вильгельма II. 4 июня 1909 года Вильгельм II встретился с Николаем II в финских шхерах. Во время завтрака на императорской яхте «Штандарт» русский премьер находился по правую руку от высокого гостя, и между ними состоялась обстоятельная беседа. Впоследствии, находясь в эмиграции, Вильгельм II размышлял о том, как прав был Столыпин, когда предупреждал его о недопустимости войны между Россией и Германией, подчёркивал, что война в конечном итоге приведёт к тому, что враги монархического строя примут все меры, чтобы добиться революции. Непосредственно после завтрака немецкий кайзер сказал генерал-адъютанту И. Л. Татищеву, что «если бы у него был такой Министр, как Столыпин, то Германия поднялась бы на величайшую высоту</a:t>
            </a:r>
            <a:r>
              <a:rPr lang="ru-RU" dirty="0" smtClean="0"/>
              <a:t>».</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Покушение на Столыпина</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064896" cy="4247317"/>
          </a:xfrm>
          <a:prstGeom prst="rect">
            <a:avLst/>
          </a:prstGeom>
        </p:spPr>
        <p:txBody>
          <a:bodyPr wrap="square">
            <a:spAutoFit/>
          </a:bodyPr>
          <a:lstStyle/>
          <a:p>
            <a:r>
              <a:rPr lang="ru-RU" dirty="0"/>
              <a:t>За короткий промежуток времени с 1905 по 1911 годы на Столыпина планировалось и было совершено 11 покушений, последнее из которых достигло своей цели.</a:t>
            </a:r>
          </a:p>
          <a:p>
            <a:r>
              <a:rPr lang="ru-RU" dirty="0"/>
              <a:t>Во время революционных событий 1905 года, в бытность Столыпина саратовским губернатором покушения носили неорганизованный характер выплеска ненависти к представителям власти. После занятия Петром Аркадьевичем вначале должности министра внутренних дел Российской империи, а затем и премьер-министра, группы революционеров стали тщательнее организовывать покушения на его жизнь. Самым кровавым стал взрыв на Аптекарском острове, во время которого погибли десятки людей. Столыпин не пострадал. Многие из готовившихся покушений были вовремя раскрыты, а некоторые сорвались по счастливой случайности. Покушение Богрова во время визита Столыпина в Киев стало роковым. Через несколько дней после него он умер от полученных ранений.</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404664"/>
            <a:ext cx="8352928" cy="5539978"/>
          </a:xfrm>
          <a:prstGeom prst="rect">
            <a:avLst/>
          </a:prstGeom>
          <a:noFill/>
        </p:spPr>
        <p:txBody>
          <a:bodyPr wrap="square" rtlCol="0">
            <a:spAutoFit/>
          </a:bodyPr>
          <a:lstStyle/>
          <a:p>
            <a:endParaRPr lang="ru-RU" sz="2400" dirty="0" smtClean="0"/>
          </a:p>
          <a:p>
            <a:r>
              <a:rPr lang="ru-RU" sz="2400" dirty="0" smtClean="0"/>
              <a:t>Государственный </a:t>
            </a:r>
            <a:r>
              <a:rPr lang="ru-RU" sz="2400" dirty="0"/>
              <a:t>деятель </a:t>
            </a:r>
            <a:r>
              <a:rPr lang="ru-RU" sz="2400" dirty="0" smtClean="0"/>
              <a:t>Российской империи. </a:t>
            </a:r>
            <a:r>
              <a:rPr lang="ru-RU" sz="2400" dirty="0"/>
              <a:t>В разные годы занимал посты </a:t>
            </a:r>
            <a:r>
              <a:rPr lang="ru-RU" sz="2400" dirty="0" smtClean="0"/>
              <a:t>уездного предводителя дворянства</a:t>
            </a:r>
            <a:r>
              <a:rPr lang="ru-RU" sz="2400" dirty="0"/>
              <a:t> в </a:t>
            </a:r>
            <a:r>
              <a:rPr lang="ru-RU" sz="2400" dirty="0" err="1" smtClean="0"/>
              <a:t>Ковно</a:t>
            </a:r>
            <a:r>
              <a:rPr lang="ru-RU" sz="2400" dirty="0" smtClean="0"/>
              <a:t>, </a:t>
            </a:r>
            <a:r>
              <a:rPr lang="ru-RU" sz="2400" dirty="0"/>
              <a:t>губернатора </a:t>
            </a:r>
            <a:r>
              <a:rPr lang="ru-RU" sz="2400" dirty="0" smtClean="0"/>
              <a:t>Гродненской</a:t>
            </a:r>
            <a:r>
              <a:rPr lang="ru-RU" sz="2400" dirty="0"/>
              <a:t> и </a:t>
            </a:r>
            <a:r>
              <a:rPr lang="ru-RU" sz="2400" dirty="0" smtClean="0"/>
              <a:t>Саратовской губернии,</a:t>
            </a:r>
            <a:r>
              <a:rPr lang="ru-RU" sz="2400" dirty="0"/>
              <a:t> </a:t>
            </a:r>
            <a:r>
              <a:rPr lang="ru-RU" sz="2400" dirty="0" smtClean="0"/>
              <a:t>министра внутренних дел,</a:t>
            </a:r>
            <a:r>
              <a:rPr lang="ru-RU" sz="2400" dirty="0"/>
              <a:t> </a:t>
            </a:r>
            <a:r>
              <a:rPr lang="ru-RU" sz="2400" dirty="0" smtClean="0"/>
              <a:t>премьер-министра.</a:t>
            </a:r>
            <a:endParaRPr lang="ru-RU" sz="2400" dirty="0"/>
          </a:p>
          <a:p>
            <a:r>
              <a:rPr lang="ru-RU" sz="2400" dirty="0"/>
              <a:t>В российской истории начала XX века известен в первую очередь как реформатор и государственный деятель, сыгравший значительную роль в подавлении революции 1905—1907 </a:t>
            </a:r>
            <a:r>
              <a:rPr lang="ru-RU" sz="2400" dirty="0" smtClean="0"/>
              <a:t>годов. </a:t>
            </a:r>
            <a:r>
              <a:rPr lang="ru-RU" sz="2400" dirty="0"/>
              <a:t>В апреле </a:t>
            </a:r>
            <a:r>
              <a:rPr lang="ru-RU" sz="2400" dirty="0" smtClean="0"/>
              <a:t>1906 года</a:t>
            </a:r>
            <a:r>
              <a:rPr lang="ru-RU" sz="2400" dirty="0"/>
              <a:t> император Николай II предложил Столыпину пост министра внутренних дел России. Вскоре после этого правительство было распущено вместе с Государственной думой I созыва, а Столыпин был назначен новым премьер-министром.</a:t>
            </a:r>
          </a:p>
          <a:p>
            <a:endParaRPr lang="ru-RU" dirty="0"/>
          </a:p>
        </p:txBody>
      </p:sp>
      <p:sp>
        <p:nvSpPr>
          <p:cNvPr id="3" name="Прямоугольник 2"/>
          <p:cNvSpPr/>
          <p:nvPr/>
        </p:nvSpPr>
        <p:spPr>
          <a:xfrm>
            <a:off x="467544" y="188640"/>
            <a:ext cx="7920880" cy="646331"/>
          </a:xfrm>
          <a:prstGeom prst="rect">
            <a:avLst/>
          </a:prstGeom>
        </p:spPr>
        <p:txBody>
          <a:bodyPr wrap="square">
            <a:spAutoFit/>
          </a:bodyPr>
          <a:lstStyle/>
          <a:p>
            <a:r>
              <a:rPr lang="ru-RU" dirty="0" smtClean="0"/>
              <a:t>Пётр Столыпин родился 14 апреля 1862 года в столице Саксонии Дрездене.</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1760" y="476672"/>
            <a:ext cx="4131708" cy="461665"/>
          </a:xfrm>
          <a:prstGeom prst="rect">
            <a:avLst/>
          </a:prstGeom>
          <a:noFill/>
        </p:spPr>
        <p:txBody>
          <a:bodyPr wrap="none" rtlCol="0">
            <a:spAutoFit/>
          </a:bodyPr>
          <a:lstStyle/>
          <a:p>
            <a:r>
              <a:rPr lang="ru-RU" sz="2400" dirty="0" smtClean="0"/>
              <a:t>Покушение в Киеве. Смерть.</a:t>
            </a:r>
            <a:endParaRPr lang="ru-RU" sz="2400" dirty="0"/>
          </a:p>
        </p:txBody>
      </p:sp>
      <p:sp>
        <p:nvSpPr>
          <p:cNvPr id="9" name="TextBox 8"/>
          <p:cNvSpPr txBox="1"/>
          <p:nvPr/>
        </p:nvSpPr>
        <p:spPr>
          <a:xfrm>
            <a:off x="323528" y="1052736"/>
            <a:ext cx="8496944" cy="5632311"/>
          </a:xfrm>
          <a:prstGeom prst="rect">
            <a:avLst/>
          </a:prstGeom>
          <a:noFill/>
        </p:spPr>
        <p:txBody>
          <a:bodyPr wrap="square" rtlCol="0">
            <a:spAutoFit/>
          </a:bodyPr>
          <a:lstStyle/>
          <a:p>
            <a:r>
              <a:rPr lang="ru-RU" dirty="0" smtClean="0"/>
              <a:t>В конце августа 1911 года император Николай II с семьёй и приближёнными, в том числе и со Столыпиным, находились в Киеве по случаю открытия памятника Александру II. 14 сентября 1911 года император и Столыпин присутствовали на спектакле «Сказка о царе </a:t>
            </a:r>
            <a:r>
              <a:rPr lang="ru-RU" dirty="0" err="1" smtClean="0"/>
              <a:t>Салтане</a:t>
            </a:r>
            <a:r>
              <a:rPr lang="ru-RU" dirty="0" smtClean="0"/>
              <a:t>» в киевском городском театре. На тот момент у начальника охранного отделения Киева была информация о том, что в город прибыли террористы с целью совершить нападение на высокопоставленного чиновника, а возможно, и на самого царя[94]. Информация была получена от секретного осведомителя Дмитрия Богрова. Оказалось, однако, что покушение задумал сам Богров. По пропуску, выданному начальником Киевского охранного отделения, он прошёл в городской оперный театр, во время второго антракта подошёл к Столыпину и дважды выстрелил: первая пуля попала в руку, вторая — в живот, задев печень. После ранения Столыпин перекрестил царя, тяжело опустился в кресло и произнёс: «Счастлив умереть за Царя».</a:t>
            </a:r>
          </a:p>
          <a:p>
            <a:r>
              <a:rPr lang="ru-RU" dirty="0" smtClean="0"/>
              <a:t>Последующие дни прошли в тревоге, врачи надеялись на выздоровление, но 4 сентября вечером состояние Столыпина резко ухудшилось, и около 10 часов вечера 5 сентября он скончался. В первых строках вскрытого завещания Столыпина было написано: «Я хочу быть погребённым там, где меня убьют». Указание Столыпина было исполнено: 9 сентября Столыпин похоронен в Киево-Печерской лавре.</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692696"/>
            <a:ext cx="7776864" cy="2246769"/>
          </a:xfrm>
          <a:prstGeom prst="rect">
            <a:avLst/>
          </a:prstGeom>
        </p:spPr>
        <p:txBody>
          <a:bodyPr wrap="square">
            <a:spAutoFit/>
          </a:bodyPr>
          <a:lstStyle/>
          <a:p>
            <a:r>
              <a:rPr lang="ru-RU" sz="2000" dirty="0" smtClean="0"/>
              <a:t>По одной из версий, покушение было организовано при содействии охранного отделения. На это указывает ряд фактов. В частности, билет в театр был выдан Богрову начальником Киевского охранного отделения Н. Н. </a:t>
            </a:r>
            <a:r>
              <a:rPr lang="ru-RU" sz="2000" dirty="0" err="1" smtClean="0"/>
              <a:t>Кулябко</a:t>
            </a:r>
            <a:r>
              <a:rPr lang="ru-RU" sz="2000" dirty="0" smtClean="0"/>
              <a:t> с согласия ответственных сотрудников Охранного отделения П. Г. Курлова, А. И. </a:t>
            </a:r>
            <a:r>
              <a:rPr lang="ru-RU" sz="2000" dirty="0" err="1" smtClean="0"/>
              <a:t>Спиридовича</a:t>
            </a:r>
            <a:r>
              <a:rPr lang="ru-RU" sz="2000" dirty="0" smtClean="0"/>
              <a:t> и М. Н. Веригина, при этом к Богрову не было приставлено наблюдение.</a:t>
            </a:r>
            <a:endParaRPr lang="ru-RU" sz="2000" dirty="0"/>
          </a:p>
        </p:txBody>
      </p:sp>
      <p:pic>
        <p:nvPicPr>
          <p:cNvPr id="50177" name="Picture 1" descr="C:\Users\Александр\Desktop\Bogrov1910.jpg"/>
          <p:cNvPicPr>
            <a:picLocks noChangeAspect="1" noChangeArrowheads="1"/>
          </p:cNvPicPr>
          <p:nvPr/>
        </p:nvPicPr>
        <p:blipFill>
          <a:blip r:embed="rId2" cstate="print"/>
          <a:srcRect/>
          <a:stretch>
            <a:fillRect/>
          </a:stretch>
        </p:blipFill>
        <p:spPr bwMode="auto">
          <a:xfrm>
            <a:off x="6012160" y="2852936"/>
            <a:ext cx="2381250" cy="3667125"/>
          </a:xfrm>
          <a:prstGeom prst="rect">
            <a:avLst/>
          </a:prstGeom>
          <a:noFill/>
        </p:spPr>
      </p:pic>
      <p:pic>
        <p:nvPicPr>
          <p:cNvPr id="50178" name="Picture 2" descr="C:\Users\Александр\Desktop\450px-Stolypin_grave.jpg"/>
          <p:cNvPicPr>
            <a:picLocks noChangeAspect="1" noChangeArrowheads="1"/>
          </p:cNvPicPr>
          <p:nvPr/>
        </p:nvPicPr>
        <p:blipFill>
          <a:blip r:embed="rId3" cstate="print"/>
          <a:srcRect/>
          <a:stretch>
            <a:fillRect/>
          </a:stretch>
        </p:blipFill>
        <p:spPr bwMode="auto">
          <a:xfrm>
            <a:off x="539552" y="3284984"/>
            <a:ext cx="2448272" cy="3264363"/>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Оценка деятельности</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6672"/>
            <a:ext cx="7992888" cy="5078313"/>
          </a:xfrm>
          <a:prstGeom prst="rect">
            <a:avLst/>
          </a:prstGeom>
        </p:spPr>
        <p:txBody>
          <a:bodyPr wrap="square">
            <a:spAutoFit/>
          </a:bodyPr>
          <a:lstStyle/>
          <a:p>
            <a:r>
              <a:rPr lang="ru-RU" dirty="0"/>
              <a:t>Оценка деятельности Столыпина, как его современниками, так и историками, неоднозначна и носит полярный характер. В ней одни выделяют только негативные моменты, другие, напротив, считают его «гениальным политическим деятелем», человеком, который мог бы спасти Россию от грядущих войн, поражений и революций. При этом и те, и другие основываются на оценках современников, документальных источниках, данных статистики. Сторонники и противники зачастую оперируют одними и теми же цифрами, выраженными в различном контексте. Так, в статье Большой советской энциклопедии, посвящённой аграрной </a:t>
            </a:r>
            <a:r>
              <a:rPr lang="ru-RU" dirty="0" smtClean="0"/>
              <a:t>реформе, </a:t>
            </a:r>
            <a:r>
              <a:rPr lang="ru-RU" dirty="0"/>
              <a:t>написано, что «освоение новых земель было не под силу разорённому крестьянству. Из 3 </a:t>
            </a:r>
            <a:r>
              <a:rPr lang="ru-RU" dirty="0" err="1"/>
              <a:t>млн</a:t>
            </a:r>
            <a:r>
              <a:rPr lang="ru-RU" dirty="0"/>
              <a:t> чел., переселившихся за 1906—1916, возвратились на прежние места 548 тыс. чел., то есть 18 %». Журналист Геннадий Сидоровнин со ссылкой на издание за 1911 год те же цифры трактует иначе — «В любой области вообще человеческой жизни всегда наберётся 10 % </a:t>
            </a:r>
            <a:r>
              <a:rPr lang="ru-RU" dirty="0" smtClean="0"/>
              <a:t>неудачников… </a:t>
            </a:r>
            <a:r>
              <a:rPr lang="ru-RU" dirty="0"/>
              <a:t>Конечно, триста тысяч обратных, хотя бы и за 15-летний период, — это уже большое и тяжёлое </a:t>
            </a:r>
            <a:r>
              <a:rPr lang="ru-RU" dirty="0" smtClean="0"/>
              <a:t>явление… </a:t>
            </a:r>
            <a:r>
              <a:rPr lang="ru-RU" dirty="0"/>
              <a:t>Но из-за этих трёхсот тысяч нельзя забыть, как это иногда делают, о двух с половиною миллионах устроенных переселенцев</a:t>
            </a:r>
            <a:r>
              <a:rPr lang="ru-RU"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8280920" cy="1754326"/>
          </a:xfrm>
          <a:prstGeom prst="rect">
            <a:avLst/>
          </a:prstGeom>
        </p:spPr>
        <p:txBody>
          <a:bodyPr wrap="square">
            <a:spAutoFit/>
          </a:bodyPr>
          <a:lstStyle/>
          <a:p>
            <a:r>
              <a:rPr lang="ru-RU" dirty="0" smtClean="0"/>
              <a:t>3 </a:t>
            </a:r>
            <a:r>
              <a:rPr lang="ru-RU" dirty="0"/>
              <a:t>июня 1881 года 19-летний Пётр окончил Орловскую гимназию и получил аттестат зрелости. Он уехал в Санкт-Петербург, где 31 августа поступил на естественное отделение физико-математического факультета Санкт-Петербургского Императорского университета. Во время обучения Столыпина одним из преподавателей университета был знаменитый русский </a:t>
            </a:r>
            <a:r>
              <a:rPr lang="ru-RU" dirty="0" smtClean="0"/>
              <a:t>учёный Д</a:t>
            </a:r>
            <a:r>
              <a:rPr lang="ru-RU" dirty="0"/>
              <a:t>. И. Менделеев. </a:t>
            </a:r>
          </a:p>
        </p:txBody>
      </p:sp>
      <p:pic>
        <p:nvPicPr>
          <p:cNvPr id="16386" name="Picture 2" descr="C:\Users\Александр\Desktop\440px-Stolypin_1876.jpg"/>
          <p:cNvPicPr>
            <a:picLocks noChangeAspect="1" noChangeArrowheads="1"/>
          </p:cNvPicPr>
          <p:nvPr/>
        </p:nvPicPr>
        <p:blipFill>
          <a:blip r:embed="rId2" cstate="print"/>
          <a:srcRect/>
          <a:stretch>
            <a:fillRect/>
          </a:stretch>
        </p:blipFill>
        <p:spPr bwMode="auto">
          <a:xfrm>
            <a:off x="5911274" y="3140968"/>
            <a:ext cx="2545463" cy="34702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476672"/>
            <a:ext cx="4572000" cy="4893647"/>
          </a:xfrm>
          <a:prstGeom prst="rect">
            <a:avLst/>
          </a:prstGeom>
        </p:spPr>
        <p:txBody>
          <a:bodyPr>
            <a:spAutoFit/>
          </a:bodyPr>
          <a:lstStyle/>
          <a:p>
            <a:r>
              <a:rPr lang="ru-RU" sz="2400" dirty="0" smtClean="0"/>
              <a:t>Ордена</a:t>
            </a:r>
            <a:r>
              <a:rPr lang="en-US" sz="2400" dirty="0" smtClean="0"/>
              <a:t>:</a:t>
            </a:r>
            <a:endParaRPr lang="ru-RU" sz="2400" dirty="0" smtClean="0"/>
          </a:p>
          <a:p>
            <a:pPr>
              <a:buFont typeface="Arial" pitchFamily="34" charset="0"/>
              <a:buChar char="•"/>
            </a:pPr>
            <a:r>
              <a:rPr lang="ru-RU" sz="2400" dirty="0" smtClean="0"/>
              <a:t>Орден Святого Александра Невского (10 апреля 1911 года)</a:t>
            </a:r>
          </a:p>
          <a:p>
            <a:pPr>
              <a:buFont typeface="Arial" pitchFamily="34" charset="0"/>
              <a:buChar char="•"/>
            </a:pPr>
            <a:r>
              <a:rPr lang="ru-RU" sz="2400" dirty="0" smtClean="0"/>
              <a:t>Орден Белого орла (29 марта 1909 года)</a:t>
            </a:r>
          </a:p>
          <a:p>
            <a:r>
              <a:rPr lang="ru-RU" sz="2400" dirty="0" smtClean="0"/>
              <a:t>Орден Святой Анны 1-й степени (6 декабря 1906 года)</a:t>
            </a:r>
          </a:p>
          <a:p>
            <a:pPr>
              <a:buFont typeface="Arial" pitchFamily="34" charset="0"/>
              <a:buChar char="•"/>
            </a:pPr>
            <a:r>
              <a:rPr lang="ru-RU" sz="2400" dirty="0" smtClean="0"/>
              <a:t>Орден Святого Владимира 3-й степени (6 декабря 1905 года)</a:t>
            </a:r>
          </a:p>
          <a:p>
            <a:pPr>
              <a:buFont typeface="Arial" pitchFamily="34" charset="0"/>
              <a:buChar char="•"/>
            </a:pPr>
            <a:r>
              <a:rPr lang="ru-RU" sz="2400" dirty="0" smtClean="0"/>
              <a:t>Орден Святой Анны 2-й степени (14 мая 1896 года)</a:t>
            </a:r>
          </a:p>
          <a:p>
            <a:pPr>
              <a:buFont typeface="Arial" pitchFamily="34" charset="0"/>
              <a:buChar char="•"/>
            </a:pPr>
            <a:r>
              <a:rPr lang="ru-RU" sz="2400" dirty="0" smtClean="0"/>
              <a:t>Орден Святой Анны 3-й степени (30 августа 1893 года)</a:t>
            </a:r>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Министр внутренних дел</a:t>
            </a:r>
            <a:endParaRPr lang="ru-RU" dirty="0"/>
          </a:p>
        </p:txBody>
      </p:sp>
      <p:pic>
        <p:nvPicPr>
          <p:cNvPr id="17410" name="Picture 2" descr="C:\Users\Александр\Desktop\800px-Столыпин_с_супругой_1906_год.jpg"/>
          <p:cNvPicPr>
            <a:picLocks noChangeAspect="1" noChangeArrowheads="1"/>
          </p:cNvPicPr>
          <p:nvPr/>
        </p:nvPicPr>
        <p:blipFill>
          <a:blip r:embed="rId2" cstate="print"/>
          <a:srcRect/>
          <a:stretch>
            <a:fillRect/>
          </a:stretch>
        </p:blipFill>
        <p:spPr bwMode="auto">
          <a:xfrm>
            <a:off x="3419872" y="2996952"/>
            <a:ext cx="5574381" cy="369275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260648"/>
            <a:ext cx="7272808" cy="6001643"/>
          </a:xfrm>
          <a:prstGeom prst="rect">
            <a:avLst/>
          </a:prstGeom>
        </p:spPr>
        <p:txBody>
          <a:bodyPr wrap="square">
            <a:spAutoFit/>
          </a:bodyPr>
          <a:lstStyle/>
          <a:p>
            <a:r>
              <a:rPr lang="ru-RU" sz="2400" dirty="0"/>
              <a:t>Министр внутренних дел являлся первым среди других министров Российской империи по своей роли и масштабу деятельности. В его ведении были:</a:t>
            </a:r>
          </a:p>
          <a:p>
            <a:pPr>
              <a:buFont typeface="Arial" pitchFamily="34" charset="0"/>
              <a:buChar char="•"/>
            </a:pPr>
            <a:r>
              <a:rPr lang="ru-RU" sz="2400" dirty="0"/>
              <a:t>управление делами почты и телеграфа</a:t>
            </a:r>
          </a:p>
          <a:p>
            <a:pPr>
              <a:buFont typeface="Arial" pitchFamily="34" charset="0"/>
              <a:buChar char="•"/>
            </a:pPr>
            <a:r>
              <a:rPr lang="ru-RU" sz="2400" dirty="0"/>
              <a:t>государственная полиция</a:t>
            </a:r>
          </a:p>
          <a:p>
            <a:pPr>
              <a:buFont typeface="Arial" pitchFamily="34" charset="0"/>
              <a:buChar char="•"/>
            </a:pPr>
            <a:r>
              <a:rPr lang="ru-RU" sz="2400" dirty="0"/>
              <a:t>тюрьмы, ссылка</a:t>
            </a:r>
          </a:p>
          <a:p>
            <a:pPr>
              <a:buFont typeface="Arial" pitchFamily="34" charset="0"/>
              <a:buChar char="•"/>
            </a:pPr>
            <a:r>
              <a:rPr lang="ru-RU" sz="2400" dirty="0"/>
              <a:t>губернские и уездные администрации</a:t>
            </a:r>
          </a:p>
          <a:p>
            <a:pPr>
              <a:buFont typeface="Arial" pitchFamily="34" charset="0"/>
              <a:buChar char="•"/>
            </a:pPr>
            <a:r>
              <a:rPr lang="ru-RU" sz="2400" dirty="0"/>
              <a:t>взаимодействие с земствами</a:t>
            </a:r>
          </a:p>
          <a:p>
            <a:pPr>
              <a:buFont typeface="Arial" pitchFamily="34" charset="0"/>
              <a:buChar char="•"/>
            </a:pPr>
            <a:r>
              <a:rPr lang="ru-RU" sz="2400" dirty="0"/>
              <a:t>продовольственное дело (обеспечение населения продовольствием при неурожае)</a:t>
            </a:r>
          </a:p>
          <a:p>
            <a:pPr>
              <a:buFont typeface="Arial" pitchFamily="34" charset="0"/>
              <a:buChar char="•"/>
            </a:pPr>
            <a:r>
              <a:rPr lang="ru-RU" sz="2400" dirty="0"/>
              <a:t>пожарная часть</a:t>
            </a:r>
          </a:p>
          <a:p>
            <a:pPr>
              <a:buFont typeface="Arial" pitchFamily="34" charset="0"/>
              <a:buChar char="•"/>
            </a:pPr>
            <a:r>
              <a:rPr lang="ru-RU" sz="2400" dirty="0"/>
              <a:t>страхование</a:t>
            </a:r>
          </a:p>
          <a:p>
            <a:pPr>
              <a:buFont typeface="Arial" pitchFamily="34" charset="0"/>
              <a:buChar char="•"/>
            </a:pPr>
            <a:r>
              <a:rPr lang="ru-RU" sz="2400" dirty="0"/>
              <a:t>медицина</a:t>
            </a:r>
          </a:p>
          <a:p>
            <a:pPr>
              <a:buFont typeface="Arial" pitchFamily="34" charset="0"/>
              <a:buChar char="•"/>
            </a:pPr>
            <a:r>
              <a:rPr lang="ru-RU" sz="2400" dirty="0"/>
              <a:t>ветеринария</a:t>
            </a:r>
          </a:p>
          <a:p>
            <a:pPr>
              <a:buFont typeface="Arial" pitchFamily="34" charset="0"/>
              <a:buChar char="•"/>
            </a:pPr>
            <a:r>
              <a:rPr lang="ru-RU" sz="2400" dirty="0"/>
              <a:t>местные суды и др.</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584" y="260648"/>
            <a:ext cx="6768752" cy="4893647"/>
          </a:xfrm>
          <a:prstGeom prst="rect">
            <a:avLst/>
          </a:prstGeom>
        </p:spPr>
        <p:txBody>
          <a:bodyPr wrap="square">
            <a:spAutoFit/>
          </a:bodyPr>
          <a:lstStyle/>
          <a:p>
            <a:r>
              <a:rPr lang="ru-RU" sz="2400" dirty="0"/>
              <a:t>После занятия поста премьер-министра Столыпин совмещал оба поста, оставаясь министром внутренних дел до конца своей жизни.</a:t>
            </a:r>
          </a:p>
          <a:p>
            <a:r>
              <a:rPr lang="ru-RU" sz="2400" dirty="0"/>
              <a:t>Начало его работы на новом посту совпало с началом работы I Государственной думы, которая была в основном представлена левыми, с самого начала своей работы взявшими курс на конфронтацию с </a:t>
            </a:r>
            <a:r>
              <a:rPr lang="ru-RU" sz="2400" dirty="0" smtClean="0"/>
              <a:t>властью. </a:t>
            </a:r>
            <a:r>
              <a:rPr lang="ru-RU" sz="2400" dirty="0"/>
              <a:t>Советский историк Арон </a:t>
            </a:r>
            <a:r>
              <a:rPr lang="ru-RU" sz="2400" dirty="0" err="1"/>
              <a:t>Аврех</a:t>
            </a:r>
            <a:r>
              <a:rPr lang="ru-RU" sz="2400" dirty="0"/>
              <a:t> отмечал, что Столыпин </a:t>
            </a:r>
            <a:r>
              <a:rPr lang="ru-RU" sz="2400" dirty="0" smtClean="0"/>
              <a:t>был</a:t>
            </a:r>
            <a:r>
              <a:rPr lang="ru-RU" sz="2400" dirty="0" smtClean="0"/>
              <a:t> </a:t>
            </a:r>
            <a:r>
              <a:rPr lang="ru-RU" sz="2400" dirty="0"/>
              <a:t>хорошим оратором, а некоторые его фразы становились </a:t>
            </a:r>
            <a:r>
              <a:rPr lang="ru-RU" sz="2400" dirty="0" smtClean="0"/>
              <a:t>крылатыми. </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268760"/>
            <a:ext cx="7992888" cy="2677656"/>
          </a:xfrm>
          <a:prstGeom prst="rect">
            <a:avLst/>
          </a:prstGeom>
        </p:spPr>
        <p:txBody>
          <a:bodyPr wrap="square">
            <a:spAutoFit/>
          </a:bodyPr>
          <a:lstStyle/>
          <a:p>
            <a:r>
              <a:rPr lang="ru-RU" sz="2800" i="1" dirty="0" smtClean="0"/>
              <a:t>«Нельзя </a:t>
            </a:r>
            <a:r>
              <a:rPr lang="ru-RU" sz="2800" i="1" dirty="0"/>
              <a:t>сказать часовому: у тебя старое кремнёвое ружьё; употребляя его, ты можешь ранить себя и посторонних; брось ружьё. На это честный часовой ответит: покуда я на посту, покуда мне не дали нового ружья, я буду стараться умело действовать </a:t>
            </a:r>
            <a:r>
              <a:rPr lang="ru-RU" sz="2800" i="1" dirty="0" smtClean="0"/>
              <a:t>старым.»</a:t>
            </a:r>
            <a:endParaRPr lang="ru-RU"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Реформы Петра Аркадьевича</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69</TotalTime>
  <Words>728</Words>
  <Application>Microsoft Office PowerPoint</Application>
  <PresentationFormat>Экран (4:3)</PresentationFormat>
  <Paragraphs>62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Литейная</vt:lpstr>
      <vt:lpstr>Столыпин Петр Аркадьевич</vt:lpstr>
      <vt:lpstr>Слайд 2</vt:lpstr>
      <vt:lpstr>Слайд 3</vt:lpstr>
      <vt:lpstr>Слайд 4</vt:lpstr>
      <vt:lpstr>Министр внутренних дел</vt:lpstr>
      <vt:lpstr>Слайд 6</vt:lpstr>
      <vt:lpstr>Слайд 7</vt:lpstr>
      <vt:lpstr>Слайд 8</vt:lpstr>
      <vt:lpstr>Реформы Петра Аркадьевича</vt:lpstr>
      <vt:lpstr>Аграрная реформа</vt:lpstr>
      <vt:lpstr>Слайд 11</vt:lpstr>
      <vt:lpstr>Слайд 12</vt:lpstr>
      <vt:lpstr>Слайд 13</vt:lpstr>
      <vt:lpstr>Сибирская политика</vt:lpstr>
      <vt:lpstr>Слайд 15</vt:lpstr>
      <vt:lpstr>Внешняя политика</vt:lpstr>
      <vt:lpstr>Слайд 17</vt:lpstr>
      <vt:lpstr>Покушение на Столыпина</vt:lpstr>
      <vt:lpstr>Слайд 19</vt:lpstr>
      <vt:lpstr>Слайд 20</vt:lpstr>
      <vt:lpstr>Слайд 21</vt:lpstr>
      <vt:lpstr>Оценка деятельности</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Столыпин Петр Аркадьевич</dc:title>
  <dc:creator>Александр</dc:creator>
  <cp:lastModifiedBy>Александр</cp:lastModifiedBy>
  <cp:revision>8</cp:revision>
  <dcterms:created xsi:type="dcterms:W3CDTF">2012-04-10T15:02:40Z</dcterms:created>
  <dcterms:modified xsi:type="dcterms:W3CDTF">2012-04-15T14:19:31Z</dcterms:modified>
</cp:coreProperties>
</file>